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07490cd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07490cd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07490cd8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07490cd8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07490cd8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07490cd8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07490cd8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07490cd8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07490cd89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07490cd8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007490cd8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007490cd8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007490cd8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007490cd8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07490cd8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07490cd8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007490cd89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007490cd89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007490cd8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007490cd8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07490cd8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07490cd8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007490cd8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007490cd8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07490cd89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07490cd8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07490cd89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07490cd89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007490cd89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007490cd89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07490cd89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07490cd89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07490cd89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007490cd89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07490cd89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007490cd8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07490cd8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07490cd8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007490cd8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007490cd8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07490cd8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07490cd8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04f222c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04f222c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07490cd89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007490cd89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007490cd89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007490cd89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account for NYT </a:t>
            </a:r>
            <a:r>
              <a:rPr lang="en"/>
              <a:t>https://www.nytimes.com/1940/11/19/archives/dartmouth-3-cornell-o-official-score-as-ithacans-refuse-victory.html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07490cd89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007490cd89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account for NYT https://www.nytimes.com/1940/11/19/archives/dartmouth-3-cornell-o-official-score-as-ithacans-refuse-victory.html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007490cd89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007490cd89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account for NYT https://www.nytimes.com/1940/11/19/archives/dartmouth-3-cornell-o-official-score-as-ithacans-refuse-victory.html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007490cd89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007490cd89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account for NYT https://www.nytimes.com/1940/11/19/archives/dartmouth-3-cornell-o-official-score-as-ithacans-refuse-victory.html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07490cd89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007490cd89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account for NYT https://www.nytimes.com/1940/11/19/archives/dartmouth-3-cornell-o-official-score-as-ithacans-refuse-victory.html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07490cd89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007490cd89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account for NYT https://www.nytimes.com/1940/11/19/archives/dartmouth-3-cornell-o-official-score-as-ithacans-refuse-victory.html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004f222c9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004f222c9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07490cd8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07490cd8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07490cd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007490cd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07490cd8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07490cd8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07490cd89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07490cd89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07490cd8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07490cd8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07490cd8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07490cd8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078400" y="1116200"/>
            <a:ext cx="2493600" cy="1151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2152800" y="1208750"/>
            <a:ext cx="234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This is a story about counting to four.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5147425" y="3737125"/>
            <a:ext cx="2493600" cy="554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5221825" y="3783325"/>
            <a:ext cx="2344800" cy="461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Nikhil Chinchalkar</a:t>
            </a:r>
            <a:endParaRPr b="1" sz="1800">
              <a:solidFill>
                <a:srgbClr val="6AA84F"/>
              </a:solidFill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009900" y="1995900"/>
            <a:ext cx="2493600" cy="1151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6084300" y="2088450"/>
            <a:ext cx="234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It’s also a story about sportsmanship.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313" y="312250"/>
            <a:ext cx="3394955" cy="22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/>
          <p:nvPr/>
        </p:nvSpPr>
        <p:spPr>
          <a:xfrm>
            <a:off x="5974775" y="3189125"/>
            <a:ext cx="2667000" cy="1645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6089384" y="3264425"/>
            <a:ext cx="25524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If you watched this game today, it would be the worst football game you would have ever seen.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505825" y="2906100"/>
            <a:ext cx="4547700" cy="110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580225" y="2998650"/>
            <a:ext cx="43521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Keep in mind that this is 1940, so Dartmouth has 0 passing yards and only 1 passing attempt, too.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175" name="Google Shape;175;p22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991325" y="747725"/>
            <a:ext cx="3333025" cy="1714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76" name="Google Shape;176;p22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991325" y="1038250"/>
            <a:ext cx="3333025" cy="1714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177" name="Google Shape;177;p22"/>
          <p:cNvSpPr/>
          <p:nvPr/>
        </p:nvSpPr>
        <p:spPr>
          <a:xfrm>
            <a:off x="5234400" y="893900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5234399" y="934100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18th,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Cornell Daily Sun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Ithaca, New York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/>
          <p:nvPr/>
        </p:nvSpPr>
        <p:spPr>
          <a:xfrm>
            <a:off x="349975" y="418300"/>
            <a:ext cx="3719700" cy="157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439075" y="558100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Or it would’ve been, until three minutes in the 4th quarter. Now, it’s 0-3 with Dartmouth up.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852300" y="2571750"/>
            <a:ext cx="3719700" cy="144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941400" y="2726250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At that point, Cornell completed a 3 passes in a row, a 12-yarder, 15-yarder, and a 17-yarder.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b="24242" l="0" r="0" t="0"/>
          <a:stretch/>
        </p:blipFill>
        <p:spPr>
          <a:xfrm>
            <a:off x="4707075" y="558100"/>
            <a:ext cx="4267200" cy="185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/>
          <p:nvPr/>
        </p:nvSpPr>
        <p:spPr>
          <a:xfrm>
            <a:off x="5511500" y="2728875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5511499" y="2769075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17th,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Evening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Washington, D.C.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312624" y="788800"/>
            <a:ext cx="249930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395751" y="1252925"/>
            <a:ext cx="8432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7329475" y="1049325"/>
            <a:ext cx="11391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732750" y="1990900"/>
            <a:ext cx="105597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/>
          <p:nvPr/>
        </p:nvSpPr>
        <p:spPr>
          <a:xfrm>
            <a:off x="5043300" y="233800"/>
            <a:ext cx="3719700" cy="1844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5132400" y="388300"/>
            <a:ext cx="35415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Finally, Cornell completed a 10 yard pass to get to the Dartmouth 6-yard line. There’s just a few moments left in the game.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1870375" y="2684325"/>
            <a:ext cx="225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INSERT PLAY HERE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/>
          <p:nvPr/>
        </p:nvSpPr>
        <p:spPr>
          <a:xfrm>
            <a:off x="159575" y="147200"/>
            <a:ext cx="3719700" cy="1255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248675" y="30170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It’s first and goal. Cornell rushes right up the gut to the 3-yard line.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07" name="Google Shape;207;p25"/>
          <p:cNvSpPr txBox="1"/>
          <p:nvPr/>
        </p:nvSpPr>
        <p:spPr>
          <a:xfrm>
            <a:off x="3203875" y="2649700"/>
            <a:ext cx="225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INSERT PLAY HERE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/>
          <p:nvPr/>
        </p:nvSpPr>
        <p:spPr>
          <a:xfrm>
            <a:off x="228825" y="216500"/>
            <a:ext cx="3719700" cy="1255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317925" y="37100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Second and goal. A run up the middle again - this time for two yards.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3706100" y="1832850"/>
            <a:ext cx="225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INSERT PLAY HERE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15" name="Google Shape;215;p26"/>
          <p:cNvSpPr/>
          <p:nvPr/>
        </p:nvSpPr>
        <p:spPr>
          <a:xfrm>
            <a:off x="5230350" y="3782650"/>
            <a:ext cx="3719700" cy="1255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 txBox="1"/>
          <p:nvPr/>
        </p:nvSpPr>
        <p:spPr>
          <a:xfrm>
            <a:off x="5319450" y="39371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They’re now just 1 yard away from keeping their 15-game win streak alive.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/>
          <p:nvPr/>
        </p:nvSpPr>
        <p:spPr>
          <a:xfrm>
            <a:off x="194200" y="230325"/>
            <a:ext cx="3719700" cy="1255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 txBox="1"/>
          <p:nvPr/>
        </p:nvSpPr>
        <p:spPr>
          <a:xfrm>
            <a:off x="283300" y="38482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Third </a:t>
            </a:r>
            <a:r>
              <a:rPr b="1" lang="en" sz="1800">
                <a:solidFill>
                  <a:srgbClr val="CC0000"/>
                </a:solidFill>
              </a:rPr>
              <a:t>and goal. Time’s winding down, and Cornell decides to pass this time.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2597750" y="2718950"/>
            <a:ext cx="225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INSERT PLAY HERE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5247700" y="4040325"/>
            <a:ext cx="3719700" cy="1015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5336800" y="4194825"/>
            <a:ext cx="3541500" cy="738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It’s another run up the middle for no gain.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/>
          <p:nvPr/>
        </p:nvSpPr>
        <p:spPr>
          <a:xfrm>
            <a:off x="488600" y="663300"/>
            <a:ext cx="3719700" cy="144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577700" y="817800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As time winds down, Cornell’s head coach, Carl Snavely, errs in taking a timeout he doesn’t have.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32" name="Google Shape;232;p28"/>
          <p:cNvSpPr/>
          <p:nvPr/>
        </p:nvSpPr>
        <p:spPr>
          <a:xfrm>
            <a:off x="5195675" y="382750"/>
            <a:ext cx="3719700" cy="1255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"/>
          <p:cNvSpPr txBox="1"/>
          <p:nvPr/>
        </p:nvSpPr>
        <p:spPr>
          <a:xfrm>
            <a:off x="5284775" y="5372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referee, Red Friesell, gives a penalty, moving the </a:t>
            </a:r>
            <a:r>
              <a:rPr b="1" lang="en" sz="1800">
                <a:solidFill>
                  <a:srgbClr val="CC0000"/>
                </a:solidFill>
              </a:rPr>
              <a:t>ball back to the 6-yard line.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300" y="2471000"/>
            <a:ext cx="4019550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/>
          <p:nvPr/>
        </p:nvSpPr>
        <p:spPr>
          <a:xfrm>
            <a:off x="1441725" y="3664050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1441724" y="3704250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18th,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Waterbury Democrat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Waterbury, Connecticut.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237" name="Google Shape;237;p28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598493" y="2700950"/>
            <a:ext cx="16293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284775" y="2909450"/>
            <a:ext cx="294307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208300" y="3146600"/>
            <a:ext cx="173182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/>
          <p:nvPr/>
        </p:nvSpPr>
        <p:spPr>
          <a:xfrm>
            <a:off x="453950" y="14377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543050" y="29827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It’s now fourth and goal. This is it. This one play will decide the game.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2753675" y="2372600"/>
            <a:ext cx="225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INSERT PLAY HERE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7" name="Google Shape;247;p29"/>
          <p:cNvSpPr/>
          <p:nvPr/>
        </p:nvSpPr>
        <p:spPr>
          <a:xfrm>
            <a:off x="4572000" y="329222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9"/>
          <p:cNvSpPr txBox="1"/>
          <p:nvPr/>
        </p:nvSpPr>
        <p:spPr>
          <a:xfrm>
            <a:off x="4661100" y="344672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QB rolls out, jumps, and throws into the endzone … incomplete.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/>
          <p:nvPr/>
        </p:nvSpPr>
        <p:spPr>
          <a:xfrm>
            <a:off x="1084250" y="497250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1173350" y="6517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Anyway, the </a:t>
            </a:r>
            <a:r>
              <a:rPr b="1" lang="en" sz="1800">
                <a:solidFill>
                  <a:srgbClr val="CC0000"/>
                </a:solidFill>
              </a:rPr>
              <a:t>referees</a:t>
            </a:r>
            <a:r>
              <a:rPr b="1" lang="en" sz="1800">
                <a:solidFill>
                  <a:srgbClr val="CC0000"/>
                </a:solidFill>
              </a:rPr>
              <a:t> confer, and give the ball back to Cornell at the 6.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4703750" y="3008375"/>
            <a:ext cx="3719700" cy="1447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4792850" y="3162875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What? That was fourth down, the ball should be with Dartmouth and the game should be over.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375" y="362503"/>
            <a:ext cx="2828350" cy="40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954475" y="2125675"/>
            <a:ext cx="13050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954475" y="1886700"/>
            <a:ext cx="25987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67" name="Google Shape;67;p14"/>
          <p:cNvSpPr/>
          <p:nvPr/>
        </p:nvSpPr>
        <p:spPr>
          <a:xfrm>
            <a:off x="168100" y="362500"/>
            <a:ext cx="2493600" cy="1385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242500" y="455050"/>
            <a:ext cx="23448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It’s November 15th, and Cornell is playing Dartmouth </a:t>
            </a:r>
            <a:r>
              <a:rPr b="1" lang="en" sz="1800">
                <a:solidFill>
                  <a:srgbClr val="CC0000"/>
                </a:solidFill>
              </a:rPr>
              <a:t>tomorrow</a:t>
            </a:r>
            <a:r>
              <a:rPr b="1" lang="en" sz="1800">
                <a:solidFill>
                  <a:srgbClr val="CC0000"/>
                </a:solidFill>
              </a:rPr>
              <a:t>. 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2950225" y="2906100"/>
            <a:ext cx="2493600" cy="2032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024625" y="2998650"/>
            <a:ext cx="2344800" cy="1847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Cornell was coming into the matchup off a 15-game winning streak, whereas Dartmouth was a meager 3-4.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6259525" y="4047300"/>
            <a:ext cx="2893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6307679" y="4087500"/>
            <a:ext cx="2720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16th,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Cornell Daily Sun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Ithaca, New York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/>
          <p:nvPr/>
        </p:nvSpPr>
        <p:spPr>
          <a:xfrm>
            <a:off x="443475" y="116225"/>
            <a:ext cx="3719700" cy="1026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 txBox="1"/>
          <p:nvPr/>
        </p:nvSpPr>
        <p:spPr>
          <a:xfrm>
            <a:off x="532575" y="270725"/>
            <a:ext cx="3541500" cy="738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Dartmouth protests, but the referees aren’t budging.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950" y="1382100"/>
            <a:ext cx="3559061" cy="1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25" y="2571750"/>
            <a:ext cx="3541500" cy="170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824" y="116225"/>
            <a:ext cx="2720700" cy="423124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/>
          <p:nvPr/>
        </p:nvSpPr>
        <p:spPr>
          <a:xfrm>
            <a:off x="4572000" y="3856800"/>
            <a:ext cx="2893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4620154" y="3897000"/>
            <a:ext cx="2720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16th,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Cornell Daily Sun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Ithaca, New York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272" name="Google Shape;272;p32"/>
          <p:cNvPicPr preferRelativeResize="0"/>
          <p:nvPr/>
        </p:nvPicPr>
        <p:blipFill rotWithShape="1">
          <a:blip r:embed="rId6">
            <a:alphaModFix amt="51000"/>
          </a:blip>
          <a:srcRect b="0" l="0" r="0" t="17252"/>
          <a:stretch/>
        </p:blipFill>
        <p:spPr>
          <a:xfrm>
            <a:off x="1279150" y="1887675"/>
            <a:ext cx="294307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273" name="Google Shape;273;p32"/>
          <p:cNvPicPr preferRelativeResize="0"/>
          <p:nvPr/>
        </p:nvPicPr>
        <p:blipFill rotWithShape="1">
          <a:blip r:embed="rId6">
            <a:alphaModFix amt="51000"/>
          </a:blip>
          <a:srcRect b="0" l="0" r="0" t="17252"/>
          <a:stretch/>
        </p:blipFill>
        <p:spPr>
          <a:xfrm>
            <a:off x="671950" y="2869375"/>
            <a:ext cx="88667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/>
          <p:nvPr/>
        </p:nvSpPr>
        <p:spPr>
          <a:xfrm>
            <a:off x="270300" y="23747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359400" y="39197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Regardless, here’s Cornell at the 6 once more, on a fifth down?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4908125" y="362837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"/>
          <p:cNvSpPr txBox="1"/>
          <p:nvPr/>
        </p:nvSpPr>
        <p:spPr>
          <a:xfrm>
            <a:off x="4997225" y="378287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run the same play as before, but actually score this time.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2753675" y="2372600"/>
            <a:ext cx="225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INSERT PLAY HERE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/>
          <p:nvPr/>
        </p:nvSpPr>
        <p:spPr>
          <a:xfrm>
            <a:off x="720575" y="51457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 txBox="1"/>
          <p:nvPr/>
        </p:nvSpPr>
        <p:spPr>
          <a:xfrm>
            <a:off x="809675" y="59182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Cornell just won on a non-existent fifth down and the referees don’t know it.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4440275" y="2571750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 txBox="1"/>
          <p:nvPr/>
        </p:nvSpPr>
        <p:spPr>
          <a:xfrm>
            <a:off x="4529375" y="264900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fans, players, and coaches do, though, so Cornell issues a statement.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000" y="221675"/>
            <a:ext cx="5233550" cy="34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/>
          <p:nvPr/>
        </p:nvSpPr>
        <p:spPr>
          <a:xfrm>
            <a:off x="4935675" y="3769750"/>
            <a:ext cx="37062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5"/>
          <p:cNvSpPr txBox="1"/>
          <p:nvPr/>
        </p:nvSpPr>
        <p:spPr>
          <a:xfrm>
            <a:off x="4997351" y="3809950"/>
            <a:ext cx="348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18th,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Wilmington Morning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Wilmington, North Carolina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/>
        </p:nvSpPr>
        <p:spPr>
          <a:xfrm>
            <a:off x="1202050" y="3804375"/>
            <a:ext cx="37062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1263726" y="3844575"/>
            <a:ext cx="348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18th,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Wilmington Morning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Wilmington, North Carolina</a:t>
            </a:r>
            <a:endParaRPr b="1" sz="1800">
              <a:solidFill>
                <a:srgbClr val="6AA84F"/>
              </a:solidFill>
            </a:endParaRPr>
          </a:p>
        </p:txBody>
      </p:sp>
      <p:sp>
        <p:nvSpPr>
          <p:cNvPr id="304" name="Google Shape;304;p36"/>
          <p:cNvSpPr/>
          <p:nvPr/>
        </p:nvSpPr>
        <p:spPr>
          <a:xfrm>
            <a:off x="1277650" y="549200"/>
            <a:ext cx="3719700" cy="922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 txBox="1"/>
          <p:nvPr/>
        </p:nvSpPr>
        <p:spPr>
          <a:xfrm>
            <a:off x="1366750" y="626450"/>
            <a:ext cx="3541500" cy="738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Dartmouth’s athletic publicity director put it simply: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600" y="2195900"/>
            <a:ext cx="35623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/>
          <p:nvPr/>
        </p:nvSpPr>
        <p:spPr>
          <a:xfrm>
            <a:off x="1202050" y="3804375"/>
            <a:ext cx="3179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"/>
          <p:cNvSpPr/>
          <p:nvPr/>
        </p:nvSpPr>
        <p:spPr>
          <a:xfrm>
            <a:off x="342475" y="150900"/>
            <a:ext cx="3719700" cy="225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7"/>
          <p:cNvSpPr txBox="1"/>
          <p:nvPr/>
        </p:nvSpPr>
        <p:spPr>
          <a:xfrm>
            <a:off x="520675" y="217050"/>
            <a:ext cx="3541500" cy="212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However, Asa Bushnell, the executive director of the Eastern Intercollegiate </a:t>
            </a:r>
            <a:r>
              <a:rPr b="1" lang="en" sz="1800">
                <a:solidFill>
                  <a:srgbClr val="CC0000"/>
                </a:solidFill>
              </a:rPr>
              <a:t>association,</a:t>
            </a:r>
            <a:r>
              <a:rPr b="1" lang="en" sz="1800">
                <a:solidFill>
                  <a:srgbClr val="CC0000"/>
                </a:solidFill>
              </a:rPr>
              <a:t> was quick to point out that he had no authority over the game, now that it had </a:t>
            </a:r>
            <a:r>
              <a:rPr b="1" lang="en" sz="1800">
                <a:solidFill>
                  <a:srgbClr val="CC0000"/>
                </a:solidFill>
              </a:rPr>
              <a:t>concluded.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14" name="Google Shape;3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10500"/>
            <a:ext cx="336232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7"/>
          <p:cNvSpPr txBox="1"/>
          <p:nvPr/>
        </p:nvSpPr>
        <p:spPr>
          <a:xfrm>
            <a:off x="1254960" y="3844575"/>
            <a:ext cx="2989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18th,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Waterbury Democrat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Waterbury, Connecticut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748525" y="2794825"/>
            <a:ext cx="245585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317" name="Google Shape;317;p37"/>
          <p:cNvSpPr/>
          <p:nvPr/>
        </p:nvSpPr>
        <p:spPr>
          <a:xfrm>
            <a:off x="5257350" y="3761175"/>
            <a:ext cx="3719700" cy="118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7"/>
          <p:cNvSpPr txBox="1"/>
          <p:nvPr/>
        </p:nvSpPr>
        <p:spPr>
          <a:xfrm>
            <a:off x="5435550" y="382732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 was clear, to resolve the situation, Cornell themselves would have to admit defeat.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19" name="Google Shape;319;p37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039450" y="1896850"/>
            <a:ext cx="1195100" cy="2371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/>
          <p:nvPr/>
        </p:nvSpPr>
        <p:spPr>
          <a:xfrm>
            <a:off x="852300" y="341375"/>
            <a:ext cx="3719700" cy="1442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8"/>
          <p:cNvSpPr txBox="1"/>
          <p:nvPr/>
        </p:nvSpPr>
        <p:spPr>
          <a:xfrm>
            <a:off x="1030500" y="407525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After the film of the game </a:t>
            </a:r>
            <a:r>
              <a:rPr b="1" lang="en" sz="1800">
                <a:solidFill>
                  <a:srgbClr val="CC0000"/>
                </a:solidFill>
              </a:rPr>
              <a:t>developed, it was clear to all: Cornell won the game on an illegitimate fifth down.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450" y="2057400"/>
            <a:ext cx="455295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1202050" y="3804375"/>
            <a:ext cx="33699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8"/>
          <p:cNvSpPr txBox="1"/>
          <p:nvPr/>
        </p:nvSpPr>
        <p:spPr>
          <a:xfrm>
            <a:off x="1258131" y="3844575"/>
            <a:ext cx="3168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Day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London, Connecticut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329" name="Google Shape;329;p38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423950" y="3019975"/>
            <a:ext cx="223067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/>
          <p:nvPr/>
        </p:nvSpPr>
        <p:spPr>
          <a:xfrm>
            <a:off x="4939400" y="739700"/>
            <a:ext cx="3719700" cy="10821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 txBox="1"/>
          <p:nvPr/>
        </p:nvSpPr>
        <p:spPr>
          <a:xfrm>
            <a:off x="5117600" y="8058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Following this </a:t>
            </a:r>
            <a:r>
              <a:rPr b="1" lang="en" sz="1800">
                <a:solidFill>
                  <a:srgbClr val="CC0000"/>
                </a:solidFill>
              </a:rPr>
              <a:t>revelation</a:t>
            </a:r>
            <a:r>
              <a:rPr b="1" lang="en" sz="1800">
                <a:solidFill>
                  <a:srgbClr val="CC0000"/>
                </a:solidFill>
              </a:rPr>
              <a:t>, Cornell did the unthinkable. They conceded the game.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4939400" y="3735100"/>
            <a:ext cx="33699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 txBox="1"/>
          <p:nvPr/>
        </p:nvSpPr>
        <p:spPr>
          <a:xfrm>
            <a:off x="4995481" y="3775300"/>
            <a:ext cx="3168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July 13, 1975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Tuscaloosa News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Tuscaloosa, Alabama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75" y="2127475"/>
            <a:ext cx="323850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92725" y="3120650"/>
            <a:ext cx="304800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40" name="Google Shape;340;p39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19975" y="3357800"/>
            <a:ext cx="142357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/>
          <p:nvPr/>
        </p:nvSpPr>
        <p:spPr>
          <a:xfrm>
            <a:off x="644500" y="497250"/>
            <a:ext cx="3719700" cy="1425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0"/>
          <p:cNvSpPr txBox="1"/>
          <p:nvPr/>
        </p:nvSpPr>
        <p:spPr>
          <a:xfrm>
            <a:off x="822700" y="563250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As Dartmouth accepted Cornell’s defeat, the head referee, Red Friesell issued a statement: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5375"/>
            <a:ext cx="3994246" cy="26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/>
          <p:nvPr/>
        </p:nvSpPr>
        <p:spPr>
          <a:xfrm>
            <a:off x="994300" y="3354100"/>
            <a:ext cx="33699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0"/>
          <p:cNvSpPr txBox="1"/>
          <p:nvPr/>
        </p:nvSpPr>
        <p:spPr>
          <a:xfrm>
            <a:off x="1050381" y="3394300"/>
            <a:ext cx="3168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Waterbury Democrat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Waterbury, Connecticut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/>
          <p:nvPr/>
        </p:nvSpPr>
        <p:spPr>
          <a:xfrm>
            <a:off x="644500" y="497250"/>
            <a:ext cx="3719700" cy="922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1"/>
          <p:cNvSpPr txBox="1"/>
          <p:nvPr/>
        </p:nvSpPr>
        <p:spPr>
          <a:xfrm>
            <a:off x="822700" y="563250"/>
            <a:ext cx="3541500" cy="738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Dartmouth accepted Cornell’s defeat.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550" y="2438375"/>
            <a:ext cx="53149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156375" y="2806875"/>
            <a:ext cx="311725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358" name="Google Shape;358;p41"/>
          <p:cNvSpPr/>
          <p:nvPr/>
        </p:nvSpPr>
        <p:spPr>
          <a:xfrm>
            <a:off x="4572000" y="842975"/>
            <a:ext cx="38619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1"/>
          <p:cNvSpPr txBox="1"/>
          <p:nvPr/>
        </p:nvSpPr>
        <p:spPr>
          <a:xfrm>
            <a:off x="4636269" y="883175"/>
            <a:ext cx="36312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</a:t>
            </a:r>
            <a:r>
              <a:rPr b="1" lang="en" sz="1800">
                <a:solidFill>
                  <a:srgbClr val="6AA84F"/>
                </a:solidFill>
              </a:rPr>
              <a:t>Wilmington</a:t>
            </a:r>
            <a:r>
              <a:rPr b="1" lang="en" sz="1800">
                <a:solidFill>
                  <a:srgbClr val="6AA84F"/>
                </a:solidFill>
              </a:rPr>
              <a:t> Morning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Wilmington, North Carolina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803825" y="712975"/>
            <a:ext cx="2493600" cy="2964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878225" y="805525"/>
            <a:ext cx="2344800" cy="2678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Dartmouth vs. Cornell </a:t>
            </a:r>
            <a:r>
              <a:rPr b="1" lang="en" sz="1800">
                <a:solidFill>
                  <a:srgbClr val="CC0000"/>
                </a:solidFill>
              </a:rPr>
              <a:t>rivalry</a:t>
            </a:r>
            <a:r>
              <a:rPr b="1" lang="en" sz="1800">
                <a:solidFill>
                  <a:srgbClr val="CC0000"/>
                </a:solidFill>
              </a:rPr>
              <a:t> always produced some drama, with Dartmouth ruining Cornell’s </a:t>
            </a:r>
            <a:r>
              <a:rPr b="1" lang="en" sz="1800">
                <a:solidFill>
                  <a:srgbClr val="CC0000"/>
                </a:solidFill>
              </a:rPr>
              <a:t>undefeated</a:t>
            </a:r>
            <a:r>
              <a:rPr b="1" lang="en" sz="1800">
                <a:solidFill>
                  <a:srgbClr val="CC0000"/>
                </a:solidFill>
              </a:rPr>
              <a:t> record 4 times entering today.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6150" y="648500"/>
            <a:ext cx="4267200" cy="36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414750" y="3367000"/>
            <a:ext cx="176860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026263" y="3677575"/>
            <a:ext cx="404697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026275" y="3994375"/>
            <a:ext cx="22856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83" name="Google Shape;83;p15"/>
          <p:cNvSpPr/>
          <p:nvPr/>
        </p:nvSpPr>
        <p:spPr>
          <a:xfrm>
            <a:off x="403925" y="3874125"/>
            <a:ext cx="2893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452079" y="3914325"/>
            <a:ext cx="2720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16th,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Cornell Daily Sun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Ithaca, New York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/>
          <p:nvPr/>
        </p:nvSpPr>
        <p:spPr>
          <a:xfrm>
            <a:off x="644500" y="497250"/>
            <a:ext cx="3719700" cy="2207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2"/>
          <p:cNvSpPr txBox="1"/>
          <p:nvPr/>
        </p:nvSpPr>
        <p:spPr>
          <a:xfrm>
            <a:off x="733600" y="538950"/>
            <a:ext cx="3541500" cy="212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There were rumors that Friesell might’ve called  phantom offsetting offsides penalties on 4th down to continue the game, but the reality was much </a:t>
            </a:r>
            <a:r>
              <a:rPr b="1" lang="en" sz="1800">
                <a:solidFill>
                  <a:srgbClr val="CC0000"/>
                </a:solidFill>
              </a:rPr>
              <a:t>simpler</a:t>
            </a:r>
            <a:r>
              <a:rPr b="1" lang="en" sz="1800">
                <a:solidFill>
                  <a:srgbClr val="CC0000"/>
                </a:solidFill>
              </a:rPr>
              <a:t>: he just messed up counting to 4.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66" name="Google Shape;3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975" y="1243450"/>
            <a:ext cx="4475000" cy="1693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5974775" y="1482375"/>
            <a:ext cx="298220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68" name="Google Shape;368;p42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481975" y="1719525"/>
            <a:ext cx="447500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69" name="Google Shape;36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4400" y="3192993"/>
            <a:ext cx="46386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2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3290450" y="3726800"/>
            <a:ext cx="226262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71" name="Google Shape;371;p42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943984" y="3963950"/>
            <a:ext cx="857125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372" name="Google Shape;372;p42"/>
          <p:cNvSpPr/>
          <p:nvPr/>
        </p:nvSpPr>
        <p:spPr>
          <a:xfrm>
            <a:off x="5780925" y="3726800"/>
            <a:ext cx="33699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2"/>
          <p:cNvSpPr txBox="1"/>
          <p:nvPr/>
        </p:nvSpPr>
        <p:spPr>
          <a:xfrm>
            <a:off x="5837006" y="3767000"/>
            <a:ext cx="3168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Day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London, Connecticut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"/>
          <p:cNvSpPr/>
          <p:nvPr/>
        </p:nvSpPr>
        <p:spPr>
          <a:xfrm>
            <a:off x="644500" y="497250"/>
            <a:ext cx="3719700" cy="1095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3"/>
          <p:cNvSpPr txBox="1"/>
          <p:nvPr/>
        </p:nvSpPr>
        <p:spPr>
          <a:xfrm>
            <a:off x="733600" y="538950"/>
            <a:ext cx="35415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CC0000"/>
                </a:solidFill>
              </a:rPr>
              <a:t>This error and the consequent conceding telegrams were, and still are, unprecedented.</a:t>
            </a:r>
            <a:endParaRPr b="1" sz="18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380" name="Google Shape;380;p43"/>
          <p:cNvSpPr txBox="1"/>
          <p:nvPr/>
        </p:nvSpPr>
        <p:spPr>
          <a:xfrm>
            <a:off x="3654200" y="2718975"/>
            <a:ext cx="225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INSERT ARTICLE HERE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"/>
          <p:cNvSpPr/>
          <p:nvPr/>
        </p:nvSpPr>
        <p:spPr>
          <a:xfrm>
            <a:off x="484925" y="372550"/>
            <a:ext cx="3719700" cy="2346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4"/>
          <p:cNvSpPr txBox="1"/>
          <p:nvPr/>
        </p:nvSpPr>
        <p:spPr>
          <a:xfrm>
            <a:off x="663125" y="483700"/>
            <a:ext cx="3541500" cy="212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In fact, in 1922, a similar situation happened, with Columbia and New York University, where a </a:t>
            </a:r>
            <a:r>
              <a:rPr b="1" lang="en" sz="1800">
                <a:solidFill>
                  <a:srgbClr val="CC0000"/>
                </a:solidFill>
              </a:rPr>
              <a:t>safety</a:t>
            </a:r>
            <a:r>
              <a:rPr b="1" lang="en" sz="1800">
                <a:solidFill>
                  <a:srgbClr val="CC0000"/>
                </a:solidFill>
              </a:rPr>
              <a:t> was mistakenly called a touchdown, and reversed post-game.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387" name="Google Shape;387;p44"/>
          <p:cNvSpPr/>
          <p:nvPr/>
        </p:nvSpPr>
        <p:spPr>
          <a:xfrm>
            <a:off x="5192000" y="3607600"/>
            <a:ext cx="3719700" cy="127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4"/>
          <p:cNvSpPr txBox="1"/>
          <p:nvPr/>
        </p:nvSpPr>
        <p:spPr>
          <a:xfrm>
            <a:off x="5370200" y="37187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In this case, the two schools accepted different results, both claiming victory.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389" name="Google Shape;3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25" y="2936500"/>
            <a:ext cx="4390125" cy="78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4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3841200" y="3209050"/>
            <a:ext cx="103385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391" name="Google Shape;391;p44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84925" y="3370450"/>
            <a:ext cx="138545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392" name="Google Shape;392;p44"/>
          <p:cNvSpPr/>
          <p:nvPr/>
        </p:nvSpPr>
        <p:spPr>
          <a:xfrm>
            <a:off x="0" y="4047550"/>
            <a:ext cx="25761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4"/>
          <p:cNvSpPr txBox="1"/>
          <p:nvPr/>
        </p:nvSpPr>
        <p:spPr>
          <a:xfrm>
            <a:off x="42872" y="4087750"/>
            <a:ext cx="24222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October 25th</a:t>
            </a:r>
            <a:r>
              <a:rPr b="1" lang="en" sz="1800">
                <a:solidFill>
                  <a:srgbClr val="6AA84F"/>
                </a:solidFill>
              </a:rPr>
              <a:t>, 1922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York Tribune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York, New York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8850" y="372550"/>
            <a:ext cx="375285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4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342550" y="1058125"/>
            <a:ext cx="1385450" cy="2371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396" name="Google Shape;396;p44"/>
          <p:cNvSpPr/>
          <p:nvPr/>
        </p:nvSpPr>
        <p:spPr>
          <a:xfrm>
            <a:off x="5907000" y="1622650"/>
            <a:ext cx="32370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4"/>
          <p:cNvSpPr txBox="1"/>
          <p:nvPr/>
        </p:nvSpPr>
        <p:spPr>
          <a:xfrm>
            <a:off x="5960870" y="1662850"/>
            <a:ext cx="3043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October 25th, 1922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Columbia Daily Spectator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York, New York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"/>
          <p:cNvSpPr/>
          <p:nvPr/>
        </p:nvSpPr>
        <p:spPr>
          <a:xfrm>
            <a:off x="588825" y="459125"/>
            <a:ext cx="3719700" cy="1404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 txBox="1"/>
          <p:nvPr/>
        </p:nvSpPr>
        <p:spPr>
          <a:xfrm>
            <a:off x="767025" y="570275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Cornell’s humility was never-seen-before, and will likely never be replicated again.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1485900" y="2152850"/>
            <a:ext cx="3719700" cy="1404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 txBox="1"/>
          <p:nvPr/>
        </p:nvSpPr>
        <p:spPr>
          <a:xfrm>
            <a:off x="1664100" y="2264000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While they may have lost the game, their honesty is what makes the contest so memorable.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406" name="Google Shape;406;p45"/>
          <p:cNvSpPr/>
          <p:nvPr/>
        </p:nvSpPr>
        <p:spPr>
          <a:xfrm>
            <a:off x="5088100" y="3780750"/>
            <a:ext cx="3719700" cy="99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5"/>
          <p:cNvSpPr txBox="1"/>
          <p:nvPr/>
        </p:nvSpPr>
        <p:spPr>
          <a:xfrm>
            <a:off x="5266300" y="3891900"/>
            <a:ext cx="3541500" cy="738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Had they won, the game would have likely been forgotten.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/>
          <p:nvPr/>
        </p:nvSpPr>
        <p:spPr>
          <a:xfrm>
            <a:off x="350075" y="504150"/>
            <a:ext cx="3719700" cy="999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/>
        </p:nvSpPr>
        <p:spPr>
          <a:xfrm>
            <a:off x="528275" y="495750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In an article published just three days after the events transpired, the author wrote: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850" y="2356675"/>
            <a:ext cx="58674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2299850" y="2757225"/>
            <a:ext cx="5867400" cy="2371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416" name="Google Shape;416;p4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2434950" y="3082800"/>
            <a:ext cx="2275600" cy="23712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417" name="Google Shape;417;p46"/>
          <p:cNvSpPr/>
          <p:nvPr/>
        </p:nvSpPr>
        <p:spPr>
          <a:xfrm>
            <a:off x="4572000" y="3687250"/>
            <a:ext cx="3719700" cy="1146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 txBox="1"/>
          <p:nvPr/>
        </p:nvSpPr>
        <p:spPr>
          <a:xfrm>
            <a:off x="4661100" y="3613750"/>
            <a:ext cx="35415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They were referencing </a:t>
            </a:r>
            <a:r>
              <a:rPr b="1" lang="en" sz="1800">
                <a:solidFill>
                  <a:srgbClr val="CC0000"/>
                </a:solidFill>
              </a:rPr>
              <a:t>receiving</a:t>
            </a:r>
            <a:r>
              <a:rPr b="1" lang="en" sz="1800">
                <a:solidFill>
                  <a:srgbClr val="CC0000"/>
                </a:solidFill>
              </a:rPr>
              <a:t> good karma for the following week’s game against Penn.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419" name="Google Shape;419;p46"/>
          <p:cNvSpPr/>
          <p:nvPr/>
        </p:nvSpPr>
        <p:spPr>
          <a:xfrm>
            <a:off x="432975" y="3712150"/>
            <a:ext cx="32730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 txBox="1"/>
          <p:nvPr/>
        </p:nvSpPr>
        <p:spPr>
          <a:xfrm>
            <a:off x="487447" y="3752350"/>
            <a:ext cx="3077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Waterbury Democrat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Waterbury, Connecticut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/>
          <p:nvPr/>
        </p:nvSpPr>
        <p:spPr>
          <a:xfrm>
            <a:off x="2712150" y="1998750"/>
            <a:ext cx="3719700" cy="7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7"/>
          <p:cNvSpPr txBox="1"/>
          <p:nvPr/>
        </p:nvSpPr>
        <p:spPr>
          <a:xfrm>
            <a:off x="2801250" y="1998750"/>
            <a:ext cx="3541500" cy="738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But over 84 years later, their statement still holds true.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/>
          <p:nvPr/>
        </p:nvSpPr>
        <p:spPr>
          <a:xfrm>
            <a:off x="6616700" y="3877600"/>
            <a:ext cx="2398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8"/>
          <p:cNvSpPr txBox="1"/>
          <p:nvPr/>
        </p:nvSpPr>
        <p:spPr>
          <a:xfrm>
            <a:off x="6656618" y="3917800"/>
            <a:ext cx="22554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Nikhil Chinchalkar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2024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Inspired by 17776</a:t>
            </a:r>
            <a:endParaRPr b="1" sz="1800">
              <a:solidFill>
                <a:srgbClr val="6AA84F"/>
              </a:solidFill>
            </a:endParaRPr>
          </a:p>
        </p:txBody>
      </p:sp>
      <p:sp>
        <p:nvSpPr>
          <p:cNvPr id="433" name="Google Shape;433;p48"/>
          <p:cNvSpPr/>
          <p:nvPr/>
        </p:nvSpPr>
        <p:spPr>
          <a:xfrm>
            <a:off x="5957450" y="164550"/>
            <a:ext cx="3044400" cy="501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8"/>
          <p:cNvSpPr txBox="1"/>
          <p:nvPr/>
        </p:nvSpPr>
        <p:spPr>
          <a:xfrm>
            <a:off x="6008119" y="204750"/>
            <a:ext cx="2862900" cy="461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Big Red Sports Network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435" name="Google Shape;4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801550"/>
            <a:ext cx="5920620" cy="4172249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8"/>
          <p:cNvSpPr/>
          <p:nvPr/>
        </p:nvSpPr>
        <p:spPr>
          <a:xfrm>
            <a:off x="6491000" y="801550"/>
            <a:ext cx="2649900" cy="501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8"/>
          <p:cNvSpPr txBox="1"/>
          <p:nvPr/>
        </p:nvSpPr>
        <p:spPr>
          <a:xfrm>
            <a:off x="6535105" y="841734"/>
            <a:ext cx="2492100" cy="461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Library</a:t>
            </a:r>
            <a:r>
              <a:rPr b="1" lang="en" sz="1800">
                <a:solidFill>
                  <a:srgbClr val="CC0000"/>
                </a:solidFill>
              </a:rPr>
              <a:t> of Congress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438" name="Google Shape;438;p48"/>
          <p:cNvSpPr/>
          <p:nvPr/>
        </p:nvSpPr>
        <p:spPr>
          <a:xfrm>
            <a:off x="6491000" y="1438550"/>
            <a:ext cx="2649900" cy="501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8"/>
          <p:cNvSpPr txBox="1"/>
          <p:nvPr/>
        </p:nvSpPr>
        <p:spPr>
          <a:xfrm>
            <a:off x="6535105" y="1478734"/>
            <a:ext cx="2492100" cy="461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newspapers.com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440" name="Google Shape;440;p48"/>
          <p:cNvSpPr/>
          <p:nvPr/>
        </p:nvSpPr>
        <p:spPr>
          <a:xfrm>
            <a:off x="6338450" y="2197100"/>
            <a:ext cx="2767800" cy="501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8"/>
          <p:cNvSpPr txBox="1"/>
          <p:nvPr/>
        </p:nvSpPr>
        <p:spPr>
          <a:xfrm>
            <a:off x="6384514" y="2237284"/>
            <a:ext cx="2602800" cy="461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Google News Archive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9"/>
          <p:cNvPicPr preferRelativeResize="0"/>
          <p:nvPr/>
        </p:nvPicPr>
        <p:blipFill rotWithShape="1">
          <a:blip r:embed="rId3">
            <a:alphaModFix/>
          </a:blip>
          <a:srcRect b="11407" l="9052" r="8574" t="8316"/>
          <a:stretch/>
        </p:blipFill>
        <p:spPr>
          <a:xfrm>
            <a:off x="1412300" y="427875"/>
            <a:ext cx="6355300" cy="41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9"/>
          <p:cNvSpPr/>
          <p:nvPr/>
        </p:nvSpPr>
        <p:spPr>
          <a:xfrm>
            <a:off x="803825" y="712975"/>
            <a:ext cx="2493600" cy="1168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9"/>
          <p:cNvSpPr txBox="1"/>
          <p:nvPr/>
        </p:nvSpPr>
        <p:spPr>
          <a:xfrm>
            <a:off x="878225" y="805525"/>
            <a:ext cx="234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This is an example of a GIF that would show a play.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449" name="Google Shape;449;p49"/>
          <p:cNvSpPr/>
          <p:nvPr/>
        </p:nvSpPr>
        <p:spPr>
          <a:xfrm>
            <a:off x="5770225" y="3581275"/>
            <a:ext cx="2493600" cy="11688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9"/>
          <p:cNvSpPr txBox="1"/>
          <p:nvPr/>
        </p:nvSpPr>
        <p:spPr>
          <a:xfrm>
            <a:off x="5844625" y="3673825"/>
            <a:ext cx="23448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1st and Goal at the Dartmouth 6 yard line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168100" y="362500"/>
            <a:ext cx="2493600" cy="1385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242500" y="455050"/>
            <a:ext cx="2344800" cy="1293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Still, most people thought Cornell would roll through Dartmouth.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488" y="2062763"/>
            <a:ext cx="41433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2377975" y="3292025"/>
            <a:ext cx="2893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2426129" y="3332225"/>
            <a:ext cx="2720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15th,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Evening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Washington, D.C.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242500" y="2336025"/>
            <a:ext cx="22623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95" name="Google Shape;95;p16"/>
          <p:cNvSpPr/>
          <p:nvPr/>
        </p:nvSpPr>
        <p:spPr>
          <a:xfrm>
            <a:off x="4572000" y="295025"/>
            <a:ext cx="3477900" cy="1108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4646400" y="387575"/>
            <a:ext cx="31644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If Dartmouth were to win, people would’ve called it the upset of the year.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6388" y="1632425"/>
            <a:ext cx="4419600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803675" y="1632425"/>
            <a:ext cx="22213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877925" y="1891475"/>
            <a:ext cx="188127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100" name="Google Shape;100;p16"/>
          <p:cNvSpPr/>
          <p:nvPr/>
        </p:nvSpPr>
        <p:spPr>
          <a:xfrm>
            <a:off x="5914750" y="2461100"/>
            <a:ext cx="28935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5962904" y="2501300"/>
            <a:ext cx="27207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14th,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Potters Herald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East Liverpool, Ohio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168100" y="362500"/>
            <a:ext cx="2499300" cy="166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242500" y="455050"/>
            <a:ext cx="23448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Yet, w</a:t>
            </a:r>
            <a:r>
              <a:rPr b="1" lang="en" sz="1800">
                <a:solidFill>
                  <a:srgbClr val="CC0000"/>
                </a:solidFill>
              </a:rPr>
              <a:t>hen the game actually commenced, Cornell’s offense was stuck.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2275425" y="1365775"/>
            <a:ext cx="2344800" cy="1939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2349825" y="1458325"/>
            <a:ext cx="2344800" cy="1847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Dartmouth’s head coach, Earl Blaik, gambled </a:t>
            </a:r>
            <a:r>
              <a:rPr b="1" lang="en" sz="1800">
                <a:solidFill>
                  <a:srgbClr val="CC0000"/>
                </a:solidFill>
              </a:rPr>
              <a:t>against</a:t>
            </a:r>
            <a:r>
              <a:rPr b="1" lang="en" sz="1800">
                <a:solidFill>
                  <a:srgbClr val="CC0000"/>
                </a:solidFill>
              </a:rPr>
              <a:t> the Cornell stout passing offense, and won.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175" y="3075425"/>
            <a:ext cx="3937920" cy="15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5420750" y="1833775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5420749" y="1873975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Day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London, Connecticut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695775" y="2994850"/>
            <a:ext cx="22623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897850" y="3252400"/>
            <a:ext cx="11634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/>
          <p:nvPr/>
        </p:nvSpPr>
        <p:spPr>
          <a:xfrm>
            <a:off x="168100" y="362500"/>
            <a:ext cx="2499300" cy="166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242500" y="455050"/>
            <a:ext cx="23448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Yet, when the game actually commenced, Cornell’s offense was stuck.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2275425" y="1365775"/>
            <a:ext cx="2344800" cy="1939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2349825" y="1458325"/>
            <a:ext cx="2344800" cy="18471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Dartmouth’s head coach, Earl Blaik, gambled against the Cornell stout passing offense, and won.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175" y="3075425"/>
            <a:ext cx="3937920" cy="15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5420750" y="1833775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5420749" y="1873975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19th,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The Day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New London, Connecticut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6695775" y="2994850"/>
            <a:ext cx="22623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 amt="51000"/>
          </a:blip>
          <a:srcRect b="0" l="0" r="0" t="17252"/>
          <a:stretch/>
        </p:blipFill>
        <p:spPr>
          <a:xfrm>
            <a:off x="4897850" y="3252400"/>
            <a:ext cx="11634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453950" y="14377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543050" y="29827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It’s now fourth and goal. This is it. This one play will decide the game.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753675" y="2372600"/>
            <a:ext cx="225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INSERT PLAY HERE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4572000" y="3292225"/>
            <a:ext cx="3719700" cy="1170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4661100" y="3446725"/>
            <a:ext cx="35415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QB rolls out, jumps, and throws into the endzone … incomplete.</a:t>
            </a:r>
            <a:endParaRPr b="1" sz="18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/>
          <p:nvPr/>
        </p:nvSpPr>
        <p:spPr>
          <a:xfrm>
            <a:off x="168100" y="362500"/>
            <a:ext cx="2499300" cy="2493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3609250" y="554263"/>
            <a:ext cx="2499300" cy="1662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3683650" y="646813"/>
            <a:ext cx="2344800" cy="15699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In fact, through the whole game, Cornell only had one rush of over 5 yards. 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242500" y="455050"/>
            <a:ext cx="2344800" cy="24012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The </a:t>
            </a:r>
            <a:r>
              <a:rPr b="1" lang="en" sz="1800">
                <a:solidFill>
                  <a:srgbClr val="CC0000"/>
                </a:solidFill>
              </a:rPr>
              <a:t>field</a:t>
            </a:r>
            <a:r>
              <a:rPr b="1" lang="en" sz="1800">
                <a:solidFill>
                  <a:srgbClr val="CC0000"/>
                </a:solidFill>
              </a:rPr>
              <a:t> conditions limited the Cornell rushing attack, since four days of rain prior to the game made the </a:t>
            </a:r>
            <a:r>
              <a:rPr b="1" lang="en" sz="1800">
                <a:solidFill>
                  <a:srgbClr val="CC0000"/>
                </a:solidFill>
              </a:rPr>
              <a:t>field</a:t>
            </a:r>
            <a:r>
              <a:rPr b="1" lang="en" sz="1800">
                <a:solidFill>
                  <a:srgbClr val="CC0000"/>
                </a:solidFill>
              </a:rPr>
              <a:t> too soggy for the players.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713" y="2376075"/>
            <a:ext cx="4029075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525" y="3226525"/>
            <a:ext cx="395287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5372950" y="3545075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5372949" y="3585275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17th,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Evening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Washington, D.C.</a:t>
            </a:r>
            <a:endParaRPr b="1" sz="1800">
              <a:solidFill>
                <a:srgbClr val="6AA84F"/>
              </a:solidFill>
            </a:endParaRPr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3408550" y="3226525"/>
            <a:ext cx="116345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528175" y="3447475"/>
            <a:ext cx="8963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6220363" y="2575675"/>
            <a:ext cx="271242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964750" y="1463400"/>
            <a:ext cx="2499300" cy="2216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1039150" y="1555950"/>
            <a:ext cx="2344800" cy="21240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CC0000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C0000"/>
                </a:solidFill>
              </a:rPr>
              <a:t>Really, the whole game was sloppy, with players fumbling the ball and kickers missing 25-yard field goals. </a:t>
            </a:r>
            <a:endParaRPr b="1" sz="1800">
              <a:solidFill>
                <a:srgbClr val="CC0000"/>
              </a:solidFill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950" y="1693725"/>
            <a:ext cx="436245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9925" y="3679950"/>
            <a:ext cx="438150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3691924" y="2662275"/>
            <a:ext cx="249930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61" name="Google Shape;161;p21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7736124" y="2462663"/>
            <a:ext cx="433275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6122124" y="3958050"/>
            <a:ext cx="249930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5">
            <a:alphaModFix amt="51000"/>
          </a:blip>
          <a:srcRect b="0" l="0" r="0" t="17252"/>
          <a:stretch/>
        </p:blipFill>
        <p:spPr>
          <a:xfrm>
            <a:off x="4239925" y="4268625"/>
            <a:ext cx="1951300" cy="310575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74EA7"/>
            </a:outerShdw>
          </a:effectLst>
        </p:spPr>
      </p:pic>
      <p:sp>
        <p:nvSpPr>
          <p:cNvPr id="164" name="Google Shape;164;p21"/>
          <p:cNvSpPr/>
          <p:nvPr/>
        </p:nvSpPr>
        <p:spPr>
          <a:xfrm>
            <a:off x="5632725" y="270300"/>
            <a:ext cx="3215400" cy="10962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28575" rotWithShape="0" algn="bl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5632724" y="310500"/>
            <a:ext cx="3090600" cy="10158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>
              <a:srgbClr val="6AA84F"/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November 17th, 1940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Evening Star</a:t>
            </a:r>
            <a:endParaRPr b="1" sz="1800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A84F"/>
                </a:solidFill>
              </a:rPr>
              <a:t>Washington, D.C.</a:t>
            </a:r>
            <a:endParaRPr b="1" sz="18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